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8" r:id="rId3"/>
    <p:sldId id="259" r:id="rId4"/>
    <p:sldId id="271" r:id="rId5"/>
    <p:sldId id="260" r:id="rId6"/>
    <p:sldId id="261" r:id="rId7"/>
    <p:sldId id="262" r:id="rId8"/>
    <p:sldId id="263" r:id="rId9"/>
    <p:sldId id="270" r:id="rId10"/>
    <p:sldId id="264" r:id="rId11"/>
    <p:sldId id="265" r:id="rId12"/>
    <p:sldId id="266" r:id="rId13"/>
    <p:sldId id="267" r:id="rId14"/>
    <p:sldId id="268" r:id="rId15"/>
    <p:sldId id="269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542"/>
    <a:srgbClr val="3C3C4C"/>
    <a:srgbClr val="7896CF"/>
    <a:srgbClr val="965F77"/>
    <a:srgbClr val="B4A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 snapToGrid="0">
      <p:cViewPr varScale="1">
        <p:scale>
          <a:sx n="79" d="100"/>
          <a:sy n="79" d="100"/>
        </p:scale>
        <p:origin x="-1051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05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A6F2E6-AD97-40A9-A90A-4AC106B83681}" type="datetimeFigureOut">
              <a:rPr lang="pl-PL" smtClean="0"/>
              <a:pPr/>
              <a:t>2017-12-06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16136E-25F1-4D69-8025-0F8E853C955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1299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solidFill>
          <a:srgbClr val="3C3C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a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354523" y="163413"/>
            <a:ext cx="678181" cy="6562357"/>
          </a:xfrm>
          <a:prstGeom prst="rect">
            <a:avLst/>
          </a:prstGeom>
        </p:spPr>
      </p:pic>
      <p:pic>
        <p:nvPicPr>
          <p:cNvPr id="15" name="Grafika 14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52000" y="1548000"/>
            <a:ext cx="3406959" cy="43468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3431" y="1891956"/>
            <a:ext cx="5353929" cy="2848205"/>
          </a:xfrm>
        </p:spPr>
        <p:txBody>
          <a:bodyPr anchor="b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800" b="1" baseline="0" smtClean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3430" y="5173734"/>
            <a:ext cx="5353929" cy="88682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pl-PL" sz="2000" b="1" baseline="0" smtClean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 dirty="0"/>
          </a:p>
        </p:txBody>
      </p:sp>
      <p:pic>
        <p:nvPicPr>
          <p:cNvPr id="13" name="Grafika 12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204101" y="192909"/>
            <a:ext cx="4145998" cy="140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550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 err="1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pl-PL" sz="2400" b="0" baseline="0" smtClean="0"/>
            </a:lvl1pPr>
          </a:lstStyle>
          <a:p>
            <a:pPr lvl="0"/>
            <a:r>
              <a:rPr lang="en-GB" noProof="0" smtClean="0"/>
              <a:t>Repetitive processes</a:t>
            </a:r>
          </a:p>
          <a:p>
            <a:pPr lvl="0"/>
            <a:r>
              <a:rPr lang="en-GB" noProof="0" smtClean="0"/>
              <a:t>Internal model pronciple (IMP)</a:t>
            </a:r>
          </a:p>
          <a:p>
            <a:pPr lvl="0"/>
            <a:r>
              <a:rPr lang="en-GB" noProof="0" smtClean="0"/>
              <a:t>Resonant/multioscillatory controller</a:t>
            </a:r>
          </a:p>
          <a:p>
            <a:pPr lvl="0"/>
            <a:r>
              <a:rPr lang="en-GB" noProof="0" smtClean="0"/>
              <a:t>Do they introduce identical generating polynomial?</a:t>
            </a:r>
          </a:p>
          <a:p>
            <a:pPr lvl="0"/>
            <a:r>
              <a:rPr lang="en-GB" noProof="0" smtClean="0"/>
              <a:t>Iterative learning controller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smtClean="0"/>
              <a:t>Periodic disturbance feedforward in the context of repetitive control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smtClean="0"/>
              <a:t>Cons and pros – a not so definitive comparison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 smtClean="0"/>
              <a:t>22-24 </a:t>
            </a:r>
            <a:r>
              <a:rPr lang="pl-PL" dirty="0" err="1" smtClean="0"/>
              <a:t>November</a:t>
            </a:r>
            <a:r>
              <a:rPr lang="pl-PL" dirty="0" smtClean="0"/>
              <a:t> 2017, Łódź</a:t>
            </a:r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 smtClean="0"/>
              <a:t>SENE 2017</a:t>
            </a:r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 smtClean="0"/>
              <a:t>1/10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1730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55781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55781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3C3C4C"/>
                </a:solidFill>
              </a:defRPr>
            </a:lvl1pPr>
          </a:lstStyle>
          <a:p>
            <a:fld id="{9A10D4E1-90A6-435C-8F7A-1B103FA07CB5}" type="datetimeFigureOut">
              <a:rPr lang="pl-PL" smtClean="0"/>
              <a:pPr/>
              <a:t>2017-12-06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3C3C4C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17285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3C3C4C"/>
                </a:solidFill>
              </a:defRPr>
            </a:lvl1pPr>
          </a:lstStyle>
          <a:p>
            <a:fld id="{D07581E3-FBFA-40D6-93B7-BE119A334E1D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Grafika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54523" y="163413"/>
            <a:ext cx="678181" cy="656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056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3C3C4C"/>
          </a:solidFill>
          <a:latin typeface="Adagio_Slab" panose="00000500000000000000" pitchFamily="50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C3C4C"/>
          </a:solidFill>
          <a:latin typeface="Adagio_Slab Light" panose="00000400000000000000" pitchFamily="50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3C3C4C"/>
          </a:solidFill>
          <a:latin typeface="Adagio_Slab Light" panose="00000400000000000000" pitchFamily="50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C3C4C"/>
          </a:solidFill>
          <a:latin typeface="Adagio_Slab Light" panose="00000400000000000000" pitchFamily="50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C3C4C"/>
          </a:solidFill>
          <a:latin typeface="Adagio_Slab Light" panose="00000400000000000000" pitchFamily="50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C3C4C"/>
          </a:solidFill>
          <a:latin typeface="Adagio_Slab Light" panose="00000400000000000000" pitchFamily="50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On the similarity and challenges of </a:t>
            </a:r>
            <a:r>
              <a:rPr lang="en-US" dirty="0" err="1"/>
              <a:t>multiresonant</a:t>
            </a:r>
            <a:r>
              <a:rPr lang="en-US" dirty="0"/>
              <a:t> and iterative</a:t>
            </a:r>
            <a:br>
              <a:rPr lang="en-US" dirty="0"/>
            </a:br>
            <a:r>
              <a:rPr lang="en-US" dirty="0"/>
              <a:t>learning current controllers for grid converters and</a:t>
            </a:r>
            <a:br>
              <a:rPr lang="en-US" dirty="0"/>
            </a:br>
            <a:r>
              <a:rPr lang="en-US" dirty="0"/>
              <a:t>why the disturbance </a:t>
            </a:r>
            <a:r>
              <a:rPr lang="en-US" dirty="0" err="1"/>
              <a:t>feedforward</a:t>
            </a:r>
            <a:r>
              <a:rPr lang="en-US" dirty="0"/>
              <a:t> matters</a:t>
            </a:r>
            <a:endParaRPr lang="pl-PL" dirty="0"/>
          </a:p>
        </p:txBody>
      </p:sp>
      <p:sp>
        <p:nvSpPr>
          <p:cNvPr id="7" name="Podtytuł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err="1"/>
              <a:t>Bartlomiej</a:t>
            </a:r>
            <a:r>
              <a:rPr lang="pl-PL" dirty="0"/>
              <a:t> </a:t>
            </a:r>
            <a:r>
              <a:rPr lang="pl-PL" dirty="0" smtClean="0"/>
              <a:t>UFNALSKI, </a:t>
            </a:r>
            <a:r>
              <a:rPr lang="pl-PL" dirty="0" err="1" smtClean="0"/>
              <a:t>D.Sc</a:t>
            </a:r>
            <a:r>
              <a:rPr lang="pl-PL" dirty="0" smtClean="0"/>
              <a:t>., prof. of WUT</a:t>
            </a:r>
            <a:endParaRPr lang="pl-PL" dirty="0"/>
          </a:p>
        </p:txBody>
      </p:sp>
      <p:sp>
        <p:nvSpPr>
          <p:cNvPr id="4" name="Date Placeholder 3"/>
          <p:cNvSpPr txBox="1">
            <a:spLocks/>
          </p:cNvSpPr>
          <p:nvPr/>
        </p:nvSpPr>
        <p:spPr>
          <a:xfrm>
            <a:off x="502276" y="6356351"/>
            <a:ext cx="2183774" cy="365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0">
                <a:solidFill>
                  <a:schemeClr val="bg1"/>
                </a:solidFill>
                <a:latin typeface="Adagio_Slab" pitchFamily="50" charset="-18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dagio_Slab" pitchFamily="50" charset="-18"/>
                <a:ea typeface="+mn-ea"/>
                <a:cs typeface="+mn-cs"/>
              </a:rPr>
              <a:t>7 </a:t>
            </a:r>
            <a:r>
              <a:rPr kumimoji="0" lang="pl-PL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dagio_Slab" pitchFamily="50" charset="-18"/>
                <a:ea typeface="+mn-ea"/>
                <a:cs typeface="+mn-cs"/>
              </a:rPr>
              <a:t>December</a:t>
            </a:r>
            <a:r>
              <a:rPr kumimoji="0" lang="pl-PL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dagio_Slab" pitchFamily="50" charset="-18"/>
                <a:ea typeface="+mn-ea"/>
                <a:cs typeface="+mn-cs"/>
              </a:rPr>
              <a:t> </a:t>
            </a:r>
            <a:r>
              <a:rPr kumimoji="0" lang="pl-PL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dagio_Slab" pitchFamily="50" charset="-18"/>
                <a:ea typeface="+mn-ea"/>
                <a:cs typeface="+mn-cs"/>
              </a:rPr>
              <a:t>2017, </a:t>
            </a:r>
            <a:r>
              <a:rPr kumimoji="0" lang="pl-PL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dagio_Slab" pitchFamily="50" charset="-18"/>
                <a:ea typeface="+mn-ea"/>
                <a:cs typeface="+mn-cs"/>
              </a:rPr>
              <a:t>Toruń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dagio_Slab" pitchFamily="50" charset="-18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3028950" y="6356351"/>
            <a:ext cx="3874126" cy="365125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/>
                </a:solidFill>
                <a:latin typeface="Adagio_Slab" pitchFamily="50" charset="-18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dagio_Slab" pitchFamily="50" charset="-18"/>
                <a:ea typeface="+mn-ea"/>
                <a:cs typeface="+mn-cs"/>
              </a:rPr>
              <a:t>Czwartkowe Kolokwium Fizyczne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dagio_Slab" pitchFamily="50" charset="-18"/>
              <a:ea typeface="+mn-ea"/>
              <a:cs typeface="+mn-cs"/>
            </a:endParaRPr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7173532" y="6356351"/>
            <a:ext cx="101293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dagio_Slab" pitchFamily="50" charset="-18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/>
              <a:t>U</a:t>
            </a:r>
            <a:r>
              <a:rPr kumimoji="0" lang="pl-PL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dagio_Slab" pitchFamily="50" charset="-18"/>
                <a:ea typeface="+mn-ea"/>
                <a:cs typeface="+mn-cs"/>
              </a:rPr>
              <a:t>MK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dagio_Slab" pitchFamily="50" charset="-18"/>
                <a:ea typeface="+mn-ea"/>
                <a:cs typeface="+mn-cs"/>
              </a:rPr>
              <a:t> 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dagio_Slab" pitchFamily="50" charset="-18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07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70263" y="195308"/>
            <a:ext cx="7498080" cy="74245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pl-PL" sz="3200" dirty="0" err="1" smtClean="0"/>
              <a:t>Periodic</a:t>
            </a:r>
            <a:r>
              <a:rPr lang="pl-PL" sz="3200" dirty="0" smtClean="0"/>
              <a:t> </a:t>
            </a:r>
            <a:r>
              <a:rPr lang="pl-PL" sz="3200" dirty="0" err="1" smtClean="0"/>
              <a:t>disturbance</a:t>
            </a:r>
            <a:r>
              <a:rPr lang="pl-PL" sz="3200" dirty="0" smtClean="0"/>
              <a:t> </a:t>
            </a:r>
            <a:r>
              <a:rPr lang="pl-PL" sz="3200" dirty="0" err="1" smtClean="0"/>
              <a:t>feedforward</a:t>
            </a:r>
            <a:r>
              <a:rPr lang="pl-PL" sz="3200" dirty="0" smtClean="0"/>
              <a:t> (DFF)</a:t>
            </a:r>
            <a:endParaRPr lang="en-US" sz="3200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7 </a:t>
            </a:r>
            <a:r>
              <a:rPr lang="pl-PL" dirty="0" err="1"/>
              <a:t>December</a:t>
            </a:r>
            <a:r>
              <a:rPr lang="pl-PL" dirty="0"/>
              <a:t> 2017, Toruń</a:t>
            </a:r>
            <a:endParaRPr lang="pl-PL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r>
              <a:rPr lang="pl-PL" dirty="0"/>
              <a:t>Czwartkowe Kolokwium Fizyczne</a:t>
            </a:r>
            <a:endParaRPr lang="pl-PL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1728518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9/15</a:t>
            </a:r>
            <a:endParaRPr lang="pl-P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1045" y="1033732"/>
            <a:ext cx="2659823" cy="120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Prostokąt 17"/>
          <p:cNvSpPr/>
          <p:nvPr/>
        </p:nvSpPr>
        <p:spPr>
          <a:xfrm>
            <a:off x="585454" y="1419824"/>
            <a:ext cx="10133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 smtClean="0"/>
              <a:t>Plant </a:t>
            </a:r>
            <a:r>
              <a:rPr lang="pl-PL" sz="1400" dirty="0" err="1" smtClean="0"/>
              <a:t>in</a:t>
            </a:r>
            <a:r>
              <a:rPr lang="pl-PL" sz="1400" dirty="0" smtClean="0"/>
              <a:t> </a:t>
            </a:r>
            <a:r>
              <a:rPr lang="pl-PL" sz="1400" i="1" dirty="0" err="1" smtClean="0"/>
              <a:t>dq</a:t>
            </a:r>
            <a:r>
              <a:rPr lang="pl-PL" sz="1400" dirty="0" smtClean="0"/>
              <a:t>:</a:t>
            </a:r>
            <a:endParaRPr lang="pl-PL" sz="1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9282" y="2551880"/>
            <a:ext cx="3659530" cy="726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66234" y="3317831"/>
            <a:ext cx="3420022" cy="705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Prostokąt 20"/>
          <p:cNvSpPr/>
          <p:nvPr/>
        </p:nvSpPr>
        <p:spPr>
          <a:xfrm>
            <a:off x="554972" y="3048327"/>
            <a:ext cx="13067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 err="1" smtClean="0"/>
              <a:t>Ideal</a:t>
            </a:r>
            <a:r>
              <a:rPr lang="pl-PL" sz="1400" dirty="0" smtClean="0"/>
              <a:t> DFF </a:t>
            </a:r>
            <a:r>
              <a:rPr lang="pl-PL" sz="1400" dirty="0" err="1" smtClean="0"/>
              <a:t>in</a:t>
            </a:r>
            <a:r>
              <a:rPr lang="pl-PL" sz="1400" dirty="0" smtClean="0"/>
              <a:t> </a:t>
            </a:r>
            <a:r>
              <a:rPr lang="pl-PL" sz="1400" i="1" dirty="0" err="1" smtClean="0"/>
              <a:t>dq</a:t>
            </a:r>
            <a:r>
              <a:rPr lang="pl-PL" sz="1400" dirty="0" smtClean="0"/>
              <a:t>:</a:t>
            </a:r>
            <a:endParaRPr lang="pl-PL" sz="1400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52478" y="4212092"/>
            <a:ext cx="3448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99138" y="5017226"/>
            <a:ext cx="33718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rostokąt 14"/>
          <p:cNvSpPr/>
          <p:nvPr/>
        </p:nvSpPr>
        <p:spPr>
          <a:xfrm>
            <a:off x="472239" y="4598453"/>
            <a:ext cx="22458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 smtClean="0"/>
              <a:t>Real-life DFF</a:t>
            </a:r>
          </a:p>
          <a:p>
            <a:r>
              <a:rPr lang="pl-PL" sz="1400" dirty="0" err="1" smtClean="0"/>
              <a:t>supported</a:t>
            </a:r>
            <a:r>
              <a:rPr lang="pl-PL" sz="1400" dirty="0" smtClean="0"/>
              <a:t> </a:t>
            </a:r>
            <a:r>
              <a:rPr lang="pl-PL" sz="1400" dirty="0" err="1" smtClean="0"/>
              <a:t>with</a:t>
            </a:r>
            <a:r>
              <a:rPr lang="pl-PL" sz="1400" dirty="0" smtClean="0"/>
              <a:t> MOSC </a:t>
            </a:r>
            <a:r>
              <a:rPr lang="pl-PL" sz="1400" dirty="0" err="1" smtClean="0"/>
              <a:t>in</a:t>
            </a:r>
            <a:r>
              <a:rPr lang="pl-PL" sz="1400" dirty="0" smtClean="0"/>
              <a:t> </a:t>
            </a:r>
            <a:r>
              <a:rPr lang="pl-PL" sz="1400" i="1" dirty="0" err="1" smtClean="0"/>
              <a:t>dq</a:t>
            </a:r>
            <a:r>
              <a:rPr lang="pl-PL" sz="1400" dirty="0" smtClean="0"/>
              <a:t>: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21402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70263" y="195308"/>
            <a:ext cx="7498080" cy="74245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pl-PL" sz="3200" dirty="0" err="1" smtClean="0"/>
              <a:t>Simulation</a:t>
            </a:r>
            <a:r>
              <a:rPr lang="pl-PL" sz="3200" dirty="0" smtClean="0"/>
              <a:t> </a:t>
            </a:r>
            <a:r>
              <a:rPr lang="pl-PL" sz="3200" dirty="0" err="1" smtClean="0"/>
              <a:t>results</a:t>
            </a:r>
            <a:endParaRPr lang="en-US" sz="3200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7 </a:t>
            </a:r>
            <a:r>
              <a:rPr lang="pl-PL" dirty="0" err="1"/>
              <a:t>December</a:t>
            </a:r>
            <a:r>
              <a:rPr lang="pl-PL" dirty="0"/>
              <a:t> 2017, Toruń</a:t>
            </a:r>
            <a:endParaRPr lang="pl-PL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r>
              <a:rPr lang="pl-PL" dirty="0"/>
              <a:t>Czwartkowe Kolokwium Fizyczne</a:t>
            </a:r>
            <a:endParaRPr lang="pl-PL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1728518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10/15</a:t>
            </a:r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8257" y="1599330"/>
            <a:ext cx="3366543" cy="3590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2460" y="2232805"/>
            <a:ext cx="3467506" cy="4194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9059" y="110182"/>
            <a:ext cx="3411718" cy="2097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02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70263" y="195308"/>
            <a:ext cx="7498080" cy="74245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pl-PL" sz="3200" dirty="0" err="1" smtClean="0"/>
              <a:t>Simulation</a:t>
            </a:r>
            <a:r>
              <a:rPr lang="pl-PL" sz="3200" dirty="0" smtClean="0"/>
              <a:t> </a:t>
            </a:r>
            <a:r>
              <a:rPr lang="pl-PL" sz="3200" dirty="0" err="1" smtClean="0"/>
              <a:t>results</a:t>
            </a:r>
            <a:r>
              <a:rPr lang="pl-PL" sz="3200" dirty="0" smtClean="0"/>
              <a:t> (</a:t>
            </a:r>
            <a:r>
              <a:rPr lang="pl-PL" sz="3200" dirty="0" err="1" smtClean="0"/>
              <a:t>cont</a:t>
            </a:r>
            <a:r>
              <a:rPr lang="pl-PL" sz="3200" dirty="0" smtClean="0"/>
              <a:t>.)</a:t>
            </a:r>
            <a:endParaRPr lang="en-US" sz="3200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7 </a:t>
            </a:r>
            <a:r>
              <a:rPr lang="pl-PL" dirty="0" err="1"/>
              <a:t>December</a:t>
            </a:r>
            <a:r>
              <a:rPr lang="pl-PL" dirty="0"/>
              <a:t> 2017, Toruń</a:t>
            </a:r>
            <a:endParaRPr lang="pl-PL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r>
              <a:rPr lang="pl-PL" dirty="0"/>
              <a:t>Czwartkowe Kolokwium Fizyczne</a:t>
            </a:r>
            <a:endParaRPr lang="pl-PL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1728518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11/15</a:t>
            </a:r>
            <a:endParaRPr lang="pl-P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8046" y="1397726"/>
            <a:ext cx="2801067" cy="4663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257" y="169817"/>
            <a:ext cx="2806711" cy="6152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02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70263" y="195308"/>
            <a:ext cx="7498080" cy="74245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pl-PL" sz="3200" dirty="0" err="1" smtClean="0"/>
              <a:t>Simulation</a:t>
            </a:r>
            <a:r>
              <a:rPr lang="pl-PL" sz="3200" dirty="0" smtClean="0"/>
              <a:t> </a:t>
            </a:r>
            <a:r>
              <a:rPr lang="pl-PL" sz="3200" dirty="0" err="1" smtClean="0"/>
              <a:t>results</a:t>
            </a:r>
            <a:r>
              <a:rPr lang="pl-PL" sz="3200" dirty="0" smtClean="0"/>
              <a:t> (</a:t>
            </a:r>
            <a:r>
              <a:rPr lang="pl-PL" sz="3200" dirty="0" err="1" smtClean="0"/>
              <a:t>cont</a:t>
            </a:r>
            <a:r>
              <a:rPr lang="pl-PL" sz="3200" dirty="0" smtClean="0"/>
              <a:t>.)</a:t>
            </a:r>
            <a:endParaRPr lang="en-US" sz="3200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7 </a:t>
            </a:r>
            <a:r>
              <a:rPr lang="pl-PL" dirty="0" err="1"/>
              <a:t>December</a:t>
            </a:r>
            <a:r>
              <a:rPr lang="pl-PL" dirty="0"/>
              <a:t> 2017, Toruń</a:t>
            </a:r>
            <a:endParaRPr lang="pl-PL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r>
              <a:rPr lang="pl-PL" dirty="0"/>
              <a:t>Czwartkowe Kolokwium Fizyczne</a:t>
            </a:r>
            <a:endParaRPr lang="pl-PL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1728518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12/15</a:t>
            </a:r>
            <a:endParaRPr lang="pl-P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0289" y="1218111"/>
            <a:ext cx="3904613" cy="46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02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70263" y="195308"/>
            <a:ext cx="7498080" cy="74245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pl-PL" sz="3200" dirty="0" smtClean="0"/>
              <a:t>Pros and </a:t>
            </a:r>
            <a:r>
              <a:rPr lang="pl-PL" sz="3200" dirty="0" err="1" smtClean="0"/>
              <a:t>cons</a:t>
            </a:r>
            <a:endParaRPr lang="en-US" sz="3200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7 </a:t>
            </a:r>
            <a:r>
              <a:rPr lang="pl-PL" dirty="0" err="1"/>
              <a:t>December</a:t>
            </a:r>
            <a:r>
              <a:rPr lang="pl-PL" dirty="0"/>
              <a:t> 2017, Toruń</a:t>
            </a:r>
            <a:endParaRPr lang="pl-PL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r>
              <a:rPr lang="pl-PL" dirty="0"/>
              <a:t>Czwartkowe Kolokwium Fizyczne</a:t>
            </a:r>
            <a:endParaRPr lang="pl-PL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1728518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13/15</a:t>
            </a:r>
            <a:endParaRPr lang="pl-P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366" y="1561144"/>
            <a:ext cx="8160990" cy="3833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02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70263" y="195308"/>
            <a:ext cx="7498080" cy="74245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pl-PL" sz="3200" b="1" dirty="0" err="1" smtClean="0"/>
              <a:t>Thank</a:t>
            </a:r>
            <a:r>
              <a:rPr lang="pl-PL" sz="3200" b="1" dirty="0" smtClean="0"/>
              <a:t> </a:t>
            </a:r>
            <a:r>
              <a:rPr lang="pl-PL" sz="3200" b="1" dirty="0" err="1" smtClean="0"/>
              <a:t>you</a:t>
            </a:r>
            <a:r>
              <a:rPr lang="pl-PL" sz="3200" b="1" dirty="0" smtClean="0"/>
              <a:t> for </a:t>
            </a:r>
            <a:r>
              <a:rPr lang="pl-PL" sz="3200" b="1" dirty="0" err="1" smtClean="0"/>
              <a:t>having</a:t>
            </a:r>
            <a:r>
              <a:rPr lang="pl-PL" sz="3200" b="1" dirty="0" smtClean="0"/>
              <a:t> me!</a:t>
            </a:r>
            <a:endParaRPr lang="en-US" sz="3200" b="1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7 </a:t>
            </a:r>
            <a:r>
              <a:rPr lang="pl-PL" dirty="0" err="1"/>
              <a:t>December</a:t>
            </a:r>
            <a:r>
              <a:rPr lang="pl-PL" dirty="0"/>
              <a:t> 2017, Toruń</a:t>
            </a:r>
            <a:endParaRPr lang="pl-PL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r>
              <a:rPr lang="pl-PL" dirty="0"/>
              <a:t>Czwartkowe Kolokwium Fizyczne</a:t>
            </a:r>
            <a:endParaRPr lang="pl-PL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1728518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14/15</a:t>
            </a:r>
            <a:endParaRPr lang="pl-PL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7941" y="1710870"/>
            <a:ext cx="6494825" cy="3327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9438" y="5098902"/>
            <a:ext cx="6517127" cy="120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82544" y="1114817"/>
            <a:ext cx="35814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02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70263" y="195308"/>
            <a:ext cx="7498080" cy="74245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pl-PL" sz="3200" dirty="0" err="1" smtClean="0"/>
              <a:t>What’s</a:t>
            </a:r>
            <a:r>
              <a:rPr lang="pl-PL" sz="3200" dirty="0" smtClean="0"/>
              <a:t> </a:t>
            </a:r>
            <a:r>
              <a:rPr lang="pl-PL" sz="3200" dirty="0" err="1" smtClean="0"/>
              <a:t>next</a:t>
            </a:r>
            <a:r>
              <a:rPr lang="pl-PL" sz="3200" dirty="0" smtClean="0"/>
              <a:t>?</a:t>
            </a:r>
            <a:endParaRPr lang="en-US" sz="3200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7 </a:t>
            </a:r>
            <a:r>
              <a:rPr lang="pl-PL" dirty="0" err="1"/>
              <a:t>December</a:t>
            </a:r>
            <a:r>
              <a:rPr lang="pl-PL" dirty="0"/>
              <a:t> 2017, Toruń</a:t>
            </a:r>
            <a:endParaRPr lang="pl-PL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r>
              <a:rPr lang="pl-PL" dirty="0"/>
              <a:t>Czwartkowe Kolokwium Fizyczne</a:t>
            </a:r>
            <a:endParaRPr lang="pl-PL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1728518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15/15</a:t>
            </a:r>
            <a:endParaRPr lang="pl-PL" dirty="0"/>
          </a:p>
        </p:txBody>
      </p:sp>
      <p:pic>
        <p:nvPicPr>
          <p:cNvPr id="1026" name="Picture 2" descr="https://images-na.ssl-images-amazon.com/images/I/615Q6EZ1yqL._SX328_BO1,204,203,200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44" y="1302535"/>
            <a:ext cx="3143250" cy="475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16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28650" y="365126"/>
            <a:ext cx="755781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0" i="0" u="none" strike="noStrike" kern="1200" cap="none" spc="0" normalizeH="0" baseline="0" noProof="0" smtClean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Adagio_Slab" panose="00000500000000000000" pitchFamily="50" charset="-18"/>
                <a:ea typeface="+mj-ea"/>
                <a:cs typeface="+mj-cs"/>
              </a:rPr>
              <a:t>Outline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3C3C4C"/>
              </a:solidFill>
              <a:effectLst/>
              <a:uLnTx/>
              <a:uFillTx/>
              <a:latin typeface="Adagio_Slab" panose="00000500000000000000" pitchFamily="50" charset="-18"/>
              <a:ea typeface="+mj-ea"/>
              <a:cs typeface="+mj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28650" y="1825625"/>
            <a:ext cx="7557818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pl-PL" sz="2400" b="0" baseline="0" smtClean="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Adagio_Slab Light" panose="00000400000000000000" pitchFamily="50" charset="-18"/>
                <a:ea typeface="+mn-ea"/>
                <a:cs typeface="+mn-cs"/>
              </a:rPr>
              <a:t>Repetitive processes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Adagio_Slab Light" panose="00000400000000000000" pitchFamily="50" charset="-18"/>
                <a:ea typeface="+mn-ea"/>
                <a:cs typeface="+mn-cs"/>
              </a:rPr>
              <a:t>Internal model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Adagio_Slab Light" panose="00000400000000000000" pitchFamily="50" charset="-18"/>
                <a:ea typeface="+mn-ea"/>
                <a:cs typeface="+mn-cs"/>
              </a:rPr>
              <a:t>pr</a:t>
            </a:r>
            <a:r>
              <a:rPr kumimoji="0" lang="pl-PL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Adagio_Slab Light" panose="00000400000000000000" pitchFamily="50" charset="-18"/>
                <a:ea typeface="+mn-ea"/>
                <a:cs typeface="+mn-cs"/>
              </a:rPr>
              <a:t>i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Adagio_Slab Light" panose="00000400000000000000" pitchFamily="50" charset="-18"/>
                <a:ea typeface="+mn-ea"/>
                <a:cs typeface="+mn-cs"/>
              </a:rPr>
              <a:t>nciple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Adagio_Slab Light" panose="00000400000000000000" pitchFamily="50" charset="-18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Adagio_Slab Light" panose="00000400000000000000" pitchFamily="50" charset="-18"/>
                <a:ea typeface="+mn-ea"/>
                <a:cs typeface="+mn-cs"/>
              </a:rPr>
              <a:t>(IMP)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Adagio_Slab Light" panose="00000400000000000000" pitchFamily="50" charset="-18"/>
                <a:ea typeface="+mn-ea"/>
                <a:cs typeface="+mn-cs"/>
              </a:rPr>
              <a:t>Resonant/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Adagio_Slab Light" panose="00000400000000000000" pitchFamily="50" charset="-18"/>
                <a:ea typeface="+mn-ea"/>
                <a:cs typeface="+mn-cs"/>
              </a:rPr>
              <a:t>multioscillatory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Adagio_Slab Light" panose="00000400000000000000" pitchFamily="50" charset="-18"/>
                <a:ea typeface="+mn-ea"/>
                <a:cs typeface="+mn-cs"/>
              </a:rPr>
              <a:t> controller</a:t>
            </a:r>
            <a:endParaRPr kumimoji="0" lang="pl-PL" sz="2400" b="0" i="0" u="none" strike="noStrike" kern="1200" cap="none" spc="0" normalizeH="0" baseline="0" noProof="0" dirty="0" smtClean="0">
              <a:ln>
                <a:noFill/>
              </a:ln>
              <a:solidFill>
                <a:srgbClr val="3C3C4C"/>
              </a:solidFill>
              <a:effectLst/>
              <a:uLnTx/>
              <a:uFillTx/>
              <a:latin typeface="Adagio_Slab Light" panose="00000400000000000000" pitchFamily="50" charset="-18"/>
              <a:ea typeface="+mn-ea"/>
              <a:cs typeface="+mn-cs"/>
            </a:endParaRPr>
          </a:p>
          <a:p>
            <a:pPr lvl="0">
              <a:defRPr/>
            </a:pPr>
            <a:r>
              <a:rPr lang="en-GB" dirty="0">
                <a:solidFill>
                  <a:srgbClr val="3C3C4C"/>
                </a:solidFill>
                <a:latin typeface="Adagio_Slab Light" panose="00000400000000000000" pitchFamily="50" charset="-18"/>
              </a:rPr>
              <a:t>Iterative learning controller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3C3C4C"/>
              </a:solidFill>
              <a:effectLst/>
              <a:uLnTx/>
              <a:uFillTx/>
              <a:latin typeface="Adagio_Slab Light" panose="00000400000000000000" pitchFamily="50" charset="-18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Adagio_Slab Light" panose="00000400000000000000" pitchFamily="50" charset="-18"/>
                <a:ea typeface="+mn-ea"/>
                <a:cs typeface="+mn-cs"/>
              </a:rPr>
              <a:t>Do they introduce identical generating polynomial?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Adagio_Slab Light" panose="00000400000000000000" pitchFamily="50" charset="-18"/>
                <a:ea typeface="+mn-ea"/>
                <a:cs typeface="+mn-cs"/>
              </a:rPr>
              <a:t>Periodic disturbance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Adagio_Slab Light" panose="00000400000000000000" pitchFamily="50" charset="-18"/>
                <a:ea typeface="+mn-ea"/>
                <a:cs typeface="+mn-cs"/>
              </a:rPr>
              <a:t>feedforward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Adagio_Slab Light" panose="00000400000000000000" pitchFamily="50" charset="-18"/>
                <a:ea typeface="+mn-ea"/>
                <a:cs typeface="+mn-cs"/>
              </a:rPr>
              <a:t> in the context of repetitive control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Adagio_Slab Light" panose="00000400000000000000" pitchFamily="50" charset="-18"/>
                <a:ea typeface="+mn-ea"/>
                <a:cs typeface="+mn-cs"/>
              </a:rPr>
              <a:t>Cons and pros – a not so definitive comparison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3C3C4C"/>
              </a:solidFill>
              <a:effectLst/>
              <a:uLnTx/>
              <a:uFillTx/>
              <a:latin typeface="Adagio_Slab Light" panose="00000400000000000000" pitchFamily="50" charset="-18"/>
              <a:ea typeface="+mn-ea"/>
              <a:cs typeface="+mn-cs"/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22-24 </a:t>
            </a:r>
            <a:r>
              <a:rPr lang="pl-PL" dirty="0" err="1" smtClean="0"/>
              <a:t>November</a:t>
            </a:r>
            <a:r>
              <a:rPr lang="pl-PL" dirty="0" smtClean="0"/>
              <a:t> 2017, Łódź</a:t>
            </a:r>
            <a:endParaRPr lang="pl-PL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r>
              <a:rPr lang="pl-PL" dirty="0"/>
              <a:t>Czwartkowe Kolokwium Fizyczne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1728518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1/15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402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557818" cy="742456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err="1" smtClean="0"/>
              <a:t>Grid-tie</a:t>
            </a:r>
            <a:r>
              <a:rPr lang="pl-PL" dirty="0" smtClean="0"/>
              <a:t> </a:t>
            </a:r>
            <a:r>
              <a:rPr lang="pl-PL" dirty="0" err="1" smtClean="0"/>
              <a:t>converter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7 </a:t>
            </a:r>
            <a:r>
              <a:rPr lang="pl-PL" dirty="0" err="1"/>
              <a:t>December</a:t>
            </a:r>
            <a:r>
              <a:rPr lang="pl-PL" dirty="0"/>
              <a:t> 2017, Toruń</a:t>
            </a:r>
            <a:endParaRPr lang="pl-PL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r>
              <a:rPr lang="pl-PL" dirty="0"/>
              <a:t>Czwartkowe Kolokwium Fizyczne</a:t>
            </a:r>
            <a:endParaRPr lang="pl-PL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1728518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2/15</a:t>
            </a:r>
            <a:endParaRPr lang="pl-PL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5848" y="1182003"/>
            <a:ext cx="5476472" cy="514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02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557818" cy="1078663"/>
          </a:xfrm>
        </p:spPr>
        <p:txBody>
          <a:bodyPr>
            <a:normAutofit fontScale="90000"/>
          </a:bodyPr>
          <a:lstStyle>
            <a:lvl1pPr>
              <a:defRPr/>
            </a:lvl1pPr>
          </a:lstStyle>
          <a:p>
            <a:r>
              <a:rPr lang="en-GB" dirty="0" smtClean="0"/>
              <a:t>Superconducting Magnetic Energy Storage</a:t>
            </a:r>
            <a:endParaRPr lang="en-GB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7 </a:t>
            </a:r>
            <a:r>
              <a:rPr lang="pl-PL" dirty="0" err="1"/>
              <a:t>December</a:t>
            </a:r>
            <a:r>
              <a:rPr lang="pl-PL" dirty="0"/>
              <a:t> 2017, Toruń</a:t>
            </a:r>
            <a:endParaRPr lang="pl-PL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r>
              <a:rPr lang="pl-PL" dirty="0"/>
              <a:t>Czwartkowe Kolokwium Fizyczne</a:t>
            </a:r>
            <a:endParaRPr lang="pl-PL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1728518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3/15</a:t>
            </a:r>
            <a:endParaRPr lang="pl-PL" dirty="0"/>
          </a:p>
        </p:txBody>
      </p:sp>
      <p:pic>
        <p:nvPicPr>
          <p:cNvPr id="7" name="Obraz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16" b="53101"/>
          <a:stretch/>
        </p:blipFill>
        <p:spPr bwMode="auto">
          <a:xfrm>
            <a:off x="842813" y="1956917"/>
            <a:ext cx="2491740" cy="33724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braz 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7" t="53448" b="3457"/>
          <a:stretch/>
        </p:blipFill>
        <p:spPr bwMode="auto">
          <a:xfrm>
            <a:off x="3917764" y="1868754"/>
            <a:ext cx="2675255" cy="32937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Obraz 8" descr="M:\Program Badań Stosowanych\pbs_green_bn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162" y="2393080"/>
            <a:ext cx="1164590" cy="10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757" y="3568564"/>
            <a:ext cx="1295400" cy="942975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88424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557818" cy="742456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err="1" smtClean="0"/>
              <a:t>Internal</a:t>
            </a:r>
            <a:r>
              <a:rPr lang="pl-PL" dirty="0" smtClean="0"/>
              <a:t> model </a:t>
            </a:r>
            <a:r>
              <a:rPr lang="pl-PL" dirty="0" err="1" smtClean="0"/>
              <a:t>principle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7 </a:t>
            </a:r>
            <a:r>
              <a:rPr lang="pl-PL" dirty="0" err="1"/>
              <a:t>December</a:t>
            </a:r>
            <a:r>
              <a:rPr lang="pl-PL" dirty="0"/>
              <a:t> 2017, Toruń</a:t>
            </a:r>
            <a:endParaRPr lang="pl-PL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r>
              <a:rPr lang="pl-PL" dirty="0"/>
              <a:t>Czwartkowe Kolokwium Fizyczne</a:t>
            </a:r>
            <a:endParaRPr lang="pl-PL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1728518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4/15</a:t>
            </a:r>
            <a:endParaRPr lang="pl-PL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985" y="1324177"/>
            <a:ext cx="4445343" cy="1058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8727" y="1516957"/>
            <a:ext cx="2414735" cy="427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7289" y="2541633"/>
            <a:ext cx="1181007" cy="52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2295" y="2810479"/>
            <a:ext cx="852713" cy="241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9188" y="2534926"/>
            <a:ext cx="1332366" cy="50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35371" y="2496825"/>
            <a:ext cx="1290435" cy="572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84603" y="3276265"/>
            <a:ext cx="3217707" cy="607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44475" y="4169468"/>
            <a:ext cx="3191709" cy="312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Prostokąt 22"/>
          <p:cNvSpPr/>
          <p:nvPr/>
        </p:nvSpPr>
        <p:spPr>
          <a:xfrm>
            <a:off x="927237" y="4132977"/>
            <a:ext cx="16703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 err="1" smtClean="0"/>
              <a:t>Asymptotic</a:t>
            </a:r>
            <a:r>
              <a:rPr lang="pl-PL" sz="1400" dirty="0" smtClean="0"/>
              <a:t> </a:t>
            </a:r>
            <a:r>
              <a:rPr lang="pl-PL" sz="1400" dirty="0" err="1" smtClean="0"/>
              <a:t>stability</a:t>
            </a:r>
            <a:r>
              <a:rPr lang="pl-PL" sz="1400" dirty="0" smtClean="0"/>
              <a:t>:</a:t>
            </a:r>
            <a:endParaRPr lang="pl-PL" sz="1400" dirty="0"/>
          </a:p>
        </p:txBody>
      </p:sp>
      <p:pic>
        <p:nvPicPr>
          <p:cNvPr id="24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99704" y="4660275"/>
            <a:ext cx="2409423" cy="273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Prostokąt 24"/>
          <p:cNvSpPr/>
          <p:nvPr/>
        </p:nvSpPr>
        <p:spPr>
          <a:xfrm>
            <a:off x="925090" y="4620228"/>
            <a:ext cx="16788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 err="1" smtClean="0"/>
              <a:t>Asymptotic</a:t>
            </a:r>
            <a:r>
              <a:rPr lang="pl-PL" sz="1400" dirty="0" smtClean="0"/>
              <a:t> </a:t>
            </a:r>
            <a:r>
              <a:rPr lang="pl-PL" sz="1400" dirty="0" err="1" smtClean="0"/>
              <a:t>tracking</a:t>
            </a:r>
            <a:r>
              <a:rPr lang="pl-PL" sz="1400" dirty="0" smtClean="0"/>
              <a:t>:</a:t>
            </a:r>
            <a:endParaRPr lang="pl-PL" sz="1400" dirty="0"/>
          </a:p>
        </p:txBody>
      </p:sp>
      <p:pic>
        <p:nvPicPr>
          <p:cNvPr id="26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798809" y="5326823"/>
            <a:ext cx="2983806" cy="58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02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28650" y="195944"/>
            <a:ext cx="7557818" cy="1084216"/>
          </a:xfrm>
        </p:spPr>
        <p:txBody>
          <a:bodyPr>
            <a:normAutofit fontScale="90000"/>
          </a:bodyPr>
          <a:lstStyle>
            <a:lvl1pPr>
              <a:defRPr/>
            </a:lvl1pPr>
          </a:lstStyle>
          <a:p>
            <a:r>
              <a:rPr lang="pl-PL" dirty="0" err="1" smtClean="0"/>
              <a:t>Resonant</a:t>
            </a:r>
            <a:r>
              <a:rPr lang="pl-PL" dirty="0" smtClean="0"/>
              <a:t>/</a:t>
            </a:r>
            <a:r>
              <a:rPr lang="pl-PL" dirty="0" err="1" smtClean="0"/>
              <a:t>multioscillatory</a:t>
            </a:r>
            <a:r>
              <a:rPr lang="pl-PL" dirty="0" smtClean="0"/>
              <a:t> </a:t>
            </a:r>
            <a:r>
              <a:rPr lang="pl-PL" dirty="0" err="1" smtClean="0"/>
              <a:t>controller</a:t>
            </a:r>
            <a:r>
              <a:rPr lang="pl-PL" dirty="0" smtClean="0"/>
              <a:t> (MOSC)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7 </a:t>
            </a:r>
            <a:r>
              <a:rPr lang="pl-PL" dirty="0" err="1"/>
              <a:t>December</a:t>
            </a:r>
            <a:r>
              <a:rPr lang="pl-PL" dirty="0"/>
              <a:t> 2017, Toruń</a:t>
            </a:r>
            <a:endParaRPr lang="pl-PL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r>
              <a:rPr lang="pl-PL" dirty="0"/>
              <a:t>Czwartkowe Kolokwium Fizyczne</a:t>
            </a:r>
            <a:endParaRPr lang="pl-PL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1728518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5/15</a:t>
            </a:r>
            <a:endParaRPr lang="pl-P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107" y="1469708"/>
            <a:ext cx="3405873" cy="1012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8718" y="1289685"/>
            <a:ext cx="2756055" cy="526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40754" y="2004603"/>
            <a:ext cx="2723288" cy="503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5914" y="2612572"/>
            <a:ext cx="2970245" cy="3592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1687" y="3023101"/>
            <a:ext cx="2620197" cy="324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55539" y="3735977"/>
            <a:ext cx="1768618" cy="546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86117" y="4858616"/>
            <a:ext cx="1403849" cy="556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Prostokąt 26"/>
          <p:cNvSpPr/>
          <p:nvPr/>
        </p:nvSpPr>
        <p:spPr>
          <a:xfrm>
            <a:off x="6411489" y="3457634"/>
            <a:ext cx="11212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 err="1" smtClean="0"/>
              <a:t>Pre-warping</a:t>
            </a:r>
            <a:r>
              <a:rPr lang="pl-PL" sz="1400" dirty="0" smtClean="0"/>
              <a:t>:</a:t>
            </a:r>
            <a:endParaRPr lang="pl-PL" sz="1400" dirty="0"/>
          </a:p>
        </p:txBody>
      </p:sp>
      <p:sp>
        <p:nvSpPr>
          <p:cNvPr id="28" name="Prostokąt 27"/>
          <p:cNvSpPr/>
          <p:nvPr/>
        </p:nvSpPr>
        <p:spPr>
          <a:xfrm>
            <a:off x="6459387" y="4511372"/>
            <a:ext cx="7745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 err="1" smtClean="0"/>
              <a:t>Tustin’s</a:t>
            </a:r>
            <a:r>
              <a:rPr lang="pl-PL" sz="1400" dirty="0" smtClean="0"/>
              <a:t>: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21402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39633" y="365127"/>
            <a:ext cx="7994469" cy="742456"/>
          </a:xfrm>
        </p:spPr>
        <p:txBody>
          <a:bodyPr>
            <a:normAutofit fontScale="90000"/>
          </a:bodyPr>
          <a:lstStyle>
            <a:lvl1pPr>
              <a:defRPr/>
            </a:lvl1pPr>
          </a:lstStyle>
          <a:p>
            <a:r>
              <a:rPr lang="pl-PL" dirty="0" err="1" smtClean="0"/>
              <a:t>Iterative</a:t>
            </a:r>
            <a:r>
              <a:rPr lang="pl-PL" dirty="0" smtClean="0"/>
              <a:t> learning </a:t>
            </a:r>
            <a:r>
              <a:rPr lang="pl-PL" dirty="0" err="1" smtClean="0"/>
              <a:t>controller</a:t>
            </a:r>
            <a:r>
              <a:rPr lang="pl-PL" dirty="0" smtClean="0"/>
              <a:t> (ILC)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22-24 </a:t>
            </a:r>
            <a:r>
              <a:rPr lang="pl-PL" dirty="0" err="1" smtClean="0"/>
              <a:t>November</a:t>
            </a:r>
            <a:r>
              <a:rPr lang="pl-PL" dirty="0" smtClean="0"/>
              <a:t> 2017, Łódź</a:t>
            </a:r>
            <a:endParaRPr lang="pl-PL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r>
              <a:rPr lang="pl-PL" dirty="0"/>
              <a:t>Czwartkowe Kolokwium Fizyczne</a:t>
            </a:r>
            <a:endParaRPr lang="pl-PL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1728518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6/15</a:t>
            </a:r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7644" y="1450522"/>
            <a:ext cx="2496132" cy="1410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6797" y="1472564"/>
            <a:ext cx="2227005" cy="656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50" y="2230483"/>
            <a:ext cx="4093575" cy="35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78965" y="2774361"/>
            <a:ext cx="4171813" cy="360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759" y="3396343"/>
            <a:ext cx="4058341" cy="2547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95625" y="3422469"/>
            <a:ext cx="4119478" cy="2517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02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557818" cy="742456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pl-PL" dirty="0" err="1" smtClean="0"/>
              <a:t>Generating</a:t>
            </a:r>
            <a:r>
              <a:rPr lang="pl-PL" dirty="0" smtClean="0"/>
              <a:t> </a:t>
            </a:r>
            <a:r>
              <a:rPr lang="pl-PL" dirty="0" err="1" smtClean="0"/>
              <a:t>polynomial</a:t>
            </a:r>
            <a:r>
              <a:rPr lang="pl-PL" dirty="0" smtClean="0"/>
              <a:t>(s?)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22-24 </a:t>
            </a:r>
            <a:r>
              <a:rPr lang="pl-PL" dirty="0" err="1" smtClean="0"/>
              <a:t>November</a:t>
            </a:r>
            <a:r>
              <a:rPr lang="pl-PL" dirty="0" smtClean="0"/>
              <a:t> 2017, Łódź</a:t>
            </a:r>
            <a:endParaRPr lang="pl-PL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r>
              <a:rPr lang="pl-PL" dirty="0"/>
              <a:t>Czwartkowe Kolokwium Fizyczne</a:t>
            </a:r>
            <a:endParaRPr lang="pl-PL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1728518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7/15</a:t>
            </a:r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5221" y="1150075"/>
            <a:ext cx="1770425" cy="1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526" y="1122726"/>
            <a:ext cx="3149693" cy="1111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5232" y="2162581"/>
            <a:ext cx="1811552" cy="47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7527" y="2342741"/>
            <a:ext cx="2498816" cy="813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268" y="3187336"/>
            <a:ext cx="4344687" cy="602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27171" y="2743196"/>
            <a:ext cx="3135085" cy="627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20640" y="3372528"/>
            <a:ext cx="3167000" cy="679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32365" y="4057645"/>
            <a:ext cx="4021727" cy="807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Prostokąt 18"/>
          <p:cNvSpPr/>
          <p:nvPr/>
        </p:nvSpPr>
        <p:spPr>
          <a:xfrm>
            <a:off x="339402" y="3976220"/>
            <a:ext cx="3459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err="1" smtClean="0"/>
              <a:t>Identical</a:t>
            </a:r>
            <a:r>
              <a:rPr lang="pl-PL" dirty="0" smtClean="0"/>
              <a:t> </a:t>
            </a:r>
            <a:r>
              <a:rPr lang="pl-PL" dirty="0" err="1" smtClean="0"/>
              <a:t>generating</a:t>
            </a:r>
            <a:r>
              <a:rPr lang="pl-PL" dirty="0" smtClean="0"/>
              <a:t> </a:t>
            </a:r>
            <a:r>
              <a:rPr lang="pl-PL" dirty="0" err="1" smtClean="0"/>
              <a:t>polynomials</a:t>
            </a:r>
            <a:r>
              <a:rPr lang="pl-PL" dirty="0" smtClean="0"/>
              <a:t>!!!</a:t>
            </a:r>
            <a:endParaRPr lang="pl-PL" dirty="0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8195" y="4375331"/>
            <a:ext cx="3551792" cy="1973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61572" y="5381897"/>
            <a:ext cx="2785646" cy="71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02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557818" cy="742456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err="1" smtClean="0"/>
              <a:t>Grid-tie</a:t>
            </a:r>
            <a:r>
              <a:rPr lang="pl-PL" dirty="0" smtClean="0"/>
              <a:t> </a:t>
            </a:r>
            <a:r>
              <a:rPr lang="pl-PL" dirty="0" err="1" smtClean="0"/>
              <a:t>converter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22-24 </a:t>
            </a:r>
            <a:r>
              <a:rPr lang="pl-PL" dirty="0" err="1" smtClean="0"/>
              <a:t>November</a:t>
            </a:r>
            <a:r>
              <a:rPr lang="pl-PL" dirty="0" smtClean="0"/>
              <a:t> 2017, Łódź</a:t>
            </a:r>
            <a:endParaRPr lang="pl-PL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r>
              <a:rPr lang="pl-PL" dirty="0"/>
              <a:t>Czwartkowe Kolokwium Fizyczne</a:t>
            </a:r>
            <a:endParaRPr lang="pl-PL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1728518" cy="365125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 smtClean="0"/>
              <a:t>8/15</a:t>
            </a:r>
            <a:endParaRPr lang="pl-PL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5848" y="1182003"/>
            <a:ext cx="5476472" cy="514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026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fnalski_SENE_2017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z_140117.pptx" id="{B1D7A25C-05BA-4980-A9C4-5E4B9F1942E7}" vid="{5517725E-2F88-48FD-9066-04E828676C02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Ufnalski_SENE_2017</Template>
  <TotalTime>153</TotalTime>
  <Words>289</Words>
  <Application>Microsoft Office PowerPoint</Application>
  <PresentationFormat>Pokaz na ekranie (4:3)</PresentationFormat>
  <Paragraphs>81</Paragraphs>
  <Slides>16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17" baseType="lpstr">
      <vt:lpstr>Ufnalski_SENE_2017</vt:lpstr>
      <vt:lpstr>On the similarity and challenges of multiresonant and iterative learning current controllers for grid converters and why the disturbance feedforward matters</vt:lpstr>
      <vt:lpstr>Prezentacja programu PowerPoint</vt:lpstr>
      <vt:lpstr>Grid-tie converter</vt:lpstr>
      <vt:lpstr>Superconducting Magnetic Energy Storage</vt:lpstr>
      <vt:lpstr>Internal model principle</vt:lpstr>
      <vt:lpstr>Resonant/multioscillatory controller (MOSC)</vt:lpstr>
      <vt:lpstr>Iterative learning controller (ILC)</vt:lpstr>
      <vt:lpstr>Generating polynomial(s?)</vt:lpstr>
      <vt:lpstr>Grid-tie converter</vt:lpstr>
      <vt:lpstr>Periodic disturbance feedforward (DFF)</vt:lpstr>
      <vt:lpstr>Simulation results</vt:lpstr>
      <vt:lpstr>Simulation results (cont.)</vt:lpstr>
      <vt:lpstr>Simulation results (cont.)</vt:lpstr>
      <vt:lpstr>Pros and cons</vt:lpstr>
      <vt:lpstr>Thank you for having me!</vt:lpstr>
      <vt:lpstr>What’s next?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Katee</dc:creator>
  <cp:lastModifiedBy>BU</cp:lastModifiedBy>
  <cp:revision>27</cp:revision>
  <dcterms:created xsi:type="dcterms:W3CDTF">2017-11-05T09:39:42Z</dcterms:created>
  <dcterms:modified xsi:type="dcterms:W3CDTF">2017-12-06T20:01:20Z</dcterms:modified>
</cp:coreProperties>
</file>